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" name="Shape 6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Picture 2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rcRect l="20602" t="0" r="0" b="0"/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eltext"/>
          <p:cNvSpPr txBox="1"/>
          <p:nvPr>
            <p:ph type="title"/>
          </p:nvPr>
        </p:nvSpPr>
        <p:spPr>
          <a:xfrm>
            <a:off x="914400" y="1304925"/>
            <a:ext cx="10363200" cy="1590673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pPr/>
            <a:r>
              <a:t>Titeltext</a:t>
            </a:r>
          </a:p>
        </p:txBody>
      </p:sp>
      <p:sp>
        <p:nvSpPr>
          <p:cNvPr id="18" name="Textebene 1…"/>
          <p:cNvSpPr txBox="1"/>
          <p:nvPr>
            <p:ph type="body" sz="quarter" idx="1"/>
          </p:nvPr>
        </p:nvSpPr>
        <p:spPr>
          <a:xfrm>
            <a:off x="1828800" y="2905125"/>
            <a:ext cx="8534400" cy="942976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>
                <a:solidFill>
                  <a:schemeClr val="accent2"/>
                </a:solidFill>
              </a:defRPr>
            </a:lvl1pPr>
            <a:lvl2pPr marL="0" indent="457200" algn="ctr">
              <a:spcBef>
                <a:spcPts val="800"/>
              </a:spcBef>
              <a:buSzTx/>
              <a:buFontTx/>
              <a:buNone/>
              <a:defRPr sz="3600">
                <a:solidFill>
                  <a:schemeClr val="accent2"/>
                </a:solidFill>
              </a:defRPr>
            </a:lvl2pPr>
            <a:lvl3pPr marL="0" indent="914400" algn="ctr">
              <a:spcBef>
                <a:spcPts val="800"/>
              </a:spcBef>
              <a:buSzTx/>
              <a:buFontTx/>
              <a:buNone/>
              <a:defRPr sz="3600">
                <a:solidFill>
                  <a:schemeClr val="accent2"/>
                </a:solidFill>
              </a:defRPr>
            </a:lvl3pPr>
            <a:lvl4pPr marL="0" indent="1371600" algn="ctr">
              <a:spcBef>
                <a:spcPts val="800"/>
              </a:spcBef>
              <a:buSzTx/>
              <a:buFontTx/>
              <a:buNone/>
              <a:defRPr sz="3600">
                <a:solidFill>
                  <a:schemeClr val="accent2"/>
                </a:solidFill>
              </a:defRPr>
            </a:lvl4pPr>
            <a:lvl5pPr marL="0" indent="1828800" algn="ctr">
              <a:spcBef>
                <a:spcPts val="800"/>
              </a:spcBef>
              <a:buSzTx/>
              <a:buFontTx/>
              <a:buNone/>
              <a:defRPr sz="3600">
                <a:solidFill>
                  <a:schemeClr val="accent2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9" name="Gerade Verbindung 9"/>
          <p:cNvSpPr/>
          <p:nvPr/>
        </p:nvSpPr>
        <p:spPr>
          <a:xfrm flipH="1" flipV="1">
            <a:off x="-1" y="6137274"/>
            <a:ext cx="12192000" cy="2"/>
          </a:xfrm>
          <a:prstGeom prst="line">
            <a:avLst/>
          </a:prstGeom>
          <a:ln w="19050">
            <a:solidFill>
              <a:srgbClr val="4D4D4D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0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rcRect l="0" t="19211" r="6010" b="19787"/>
          <a:stretch>
            <a:fillRect/>
          </a:stretch>
        </p:blipFill>
        <p:spPr>
          <a:xfrm>
            <a:off x="2362200" y="4482695"/>
            <a:ext cx="7535439" cy="1604900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1" name="Foliennumm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Picture 2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rcRect l="20602" t="0" r="0" b="0"/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Gerade Verbindung 9"/>
          <p:cNvSpPr/>
          <p:nvPr/>
        </p:nvSpPr>
        <p:spPr>
          <a:xfrm flipH="1" flipV="1">
            <a:off x="-1" y="6137274"/>
            <a:ext cx="12192000" cy="2"/>
          </a:xfrm>
          <a:prstGeom prst="line">
            <a:avLst/>
          </a:prstGeom>
          <a:ln w="19050">
            <a:solidFill>
              <a:srgbClr val="4D4D4D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" name="Rechteck 12"/>
          <p:cNvSpPr txBox="1"/>
          <p:nvPr/>
        </p:nvSpPr>
        <p:spPr>
          <a:xfrm>
            <a:off x="521931" y="6191270"/>
            <a:ext cx="851851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4D Volumetric Fusion</a:t>
            </a:r>
          </a:p>
          <a:p>
            <a:pPr/>
            <a:r>
              <a:t>M. Bruckner, K. Bein, M. Sajid</a:t>
            </a:r>
          </a:p>
        </p:txBody>
      </p:sp>
      <p:sp>
        <p:nvSpPr>
          <p:cNvPr id="31" name="Line 7"/>
          <p:cNvSpPr/>
          <p:nvPr/>
        </p:nvSpPr>
        <p:spPr>
          <a:xfrm>
            <a:off x="1" y="765175"/>
            <a:ext cx="12192001" cy="0"/>
          </a:xfrm>
          <a:prstGeom prst="line">
            <a:avLst/>
          </a:prstGeom>
          <a:ln w="19050">
            <a:solidFill>
              <a:srgbClr val="4D4D4D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32" name="Grafik 11" descr="Grafik 11"/>
          <p:cNvPicPr>
            <a:picLocks noChangeAspect="1"/>
          </p:cNvPicPr>
          <p:nvPr/>
        </p:nvPicPr>
        <p:blipFill>
          <a:blip r:embed="rId3">
            <a:extLst/>
          </a:blip>
          <a:srcRect l="0" t="19211" r="6010" b="19787"/>
          <a:stretch>
            <a:fillRect/>
          </a:stretch>
        </p:blipFill>
        <p:spPr>
          <a:xfrm>
            <a:off x="9288867" y="6209610"/>
            <a:ext cx="2795683" cy="595426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" name="Titeltext"/>
          <p:cNvSpPr txBox="1"/>
          <p:nvPr>
            <p:ph type="title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5" name="Textebene 1…"/>
          <p:cNvSpPr txBox="1"/>
          <p:nvPr>
            <p:ph type="body" idx="1"/>
          </p:nvPr>
        </p:nvSpPr>
        <p:spPr>
          <a:xfrm>
            <a:off x="476211" y="942959"/>
            <a:ext cx="11258553" cy="4954592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20602" t="0" r="0" b="0"/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Gerade Verbindung 9"/>
          <p:cNvSpPr/>
          <p:nvPr/>
        </p:nvSpPr>
        <p:spPr>
          <a:xfrm flipH="1" flipV="1">
            <a:off x="-1" y="6137274"/>
            <a:ext cx="12192000" cy="2"/>
          </a:xfrm>
          <a:prstGeom prst="line">
            <a:avLst/>
          </a:prstGeom>
          <a:ln w="19050">
            <a:solidFill>
              <a:srgbClr val="4D4D4D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" name="Rechteck 12"/>
          <p:cNvSpPr txBox="1"/>
          <p:nvPr/>
        </p:nvSpPr>
        <p:spPr>
          <a:xfrm>
            <a:off x="521931" y="6191270"/>
            <a:ext cx="851851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4D Volumetric Fusion</a:t>
            </a:r>
          </a:p>
          <a:p>
            <a:pPr/>
            <a:r>
              <a:t>M. Bruckner, K. Bein, M. Sajid</a:t>
            </a:r>
          </a:p>
        </p:txBody>
      </p:sp>
      <p:sp>
        <p:nvSpPr>
          <p:cNvPr id="45" name="Line 7"/>
          <p:cNvSpPr/>
          <p:nvPr/>
        </p:nvSpPr>
        <p:spPr>
          <a:xfrm>
            <a:off x="1" y="765175"/>
            <a:ext cx="12192001" cy="0"/>
          </a:xfrm>
          <a:prstGeom prst="line">
            <a:avLst/>
          </a:prstGeom>
          <a:ln w="19050">
            <a:solidFill>
              <a:srgbClr val="4D4D4D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46" name="Grafik 11" descr="Grafik 11"/>
          <p:cNvPicPr>
            <a:picLocks noChangeAspect="1"/>
          </p:cNvPicPr>
          <p:nvPr/>
        </p:nvPicPr>
        <p:blipFill>
          <a:blip r:embed="rId3">
            <a:extLst/>
          </a:blip>
          <a:srcRect l="0" t="19211" r="6010" b="19787"/>
          <a:stretch>
            <a:fillRect/>
          </a:stretch>
        </p:blipFill>
        <p:spPr>
          <a:xfrm>
            <a:off x="9288867" y="6209610"/>
            <a:ext cx="2795683" cy="595426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" name="Titeltext"/>
          <p:cNvSpPr txBox="1"/>
          <p:nvPr>
            <p:ph type="title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Textebene 1…"/>
          <p:cNvSpPr txBox="1"/>
          <p:nvPr>
            <p:ph type="body" sz="half" idx="1"/>
          </p:nvPr>
        </p:nvSpPr>
        <p:spPr>
          <a:xfrm>
            <a:off x="476211" y="942959"/>
            <a:ext cx="5429288" cy="4963337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20602" t="0" r="0" b="0"/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Gerade Verbindung 9"/>
          <p:cNvSpPr/>
          <p:nvPr/>
        </p:nvSpPr>
        <p:spPr>
          <a:xfrm flipH="1" flipV="1">
            <a:off x="-1" y="6137274"/>
            <a:ext cx="12192000" cy="2"/>
          </a:xfrm>
          <a:prstGeom prst="line">
            <a:avLst/>
          </a:prstGeom>
          <a:ln w="19050">
            <a:solidFill>
              <a:srgbClr val="4D4D4D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" name="Rechteck 12"/>
          <p:cNvSpPr txBox="1"/>
          <p:nvPr/>
        </p:nvSpPr>
        <p:spPr>
          <a:xfrm>
            <a:off x="521931" y="6191270"/>
            <a:ext cx="851851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4D Volumetric Fusion</a:t>
            </a:r>
          </a:p>
          <a:p>
            <a:pPr/>
            <a:r>
              <a:t>M. Bruckner, K. Bein, M. Sajid</a:t>
            </a:r>
          </a:p>
        </p:txBody>
      </p:sp>
      <p:sp>
        <p:nvSpPr>
          <p:cNvPr id="5" name="Line 7"/>
          <p:cNvSpPr/>
          <p:nvPr/>
        </p:nvSpPr>
        <p:spPr>
          <a:xfrm>
            <a:off x="1" y="765175"/>
            <a:ext cx="12192001" cy="0"/>
          </a:xfrm>
          <a:prstGeom prst="line">
            <a:avLst/>
          </a:prstGeom>
          <a:ln w="19050">
            <a:solidFill>
              <a:srgbClr val="4D4D4D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6" name="Grafik 11" descr="Grafik 11"/>
          <p:cNvPicPr>
            <a:picLocks noChangeAspect="1"/>
          </p:cNvPicPr>
          <p:nvPr/>
        </p:nvPicPr>
        <p:blipFill>
          <a:blip r:embed="rId3">
            <a:extLst/>
          </a:blip>
          <a:srcRect l="0" t="19211" r="6010" b="19787"/>
          <a:stretch>
            <a:fillRect/>
          </a:stretch>
        </p:blipFill>
        <p:spPr>
          <a:xfrm>
            <a:off x="9288867" y="6209610"/>
            <a:ext cx="2795683" cy="59542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oliennummer"/>
          <p:cNvSpPr txBox="1"/>
          <p:nvPr>
            <p:ph type="sldNum" sz="quarter" idx="2"/>
          </p:nvPr>
        </p:nvSpPr>
        <p:spPr>
          <a:xfrm>
            <a:off x="11604967" y="237660"/>
            <a:ext cx="358414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>
                <a:solidFill>
                  <a:srgbClr val="80808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" name="Titeltext"/>
          <p:cNvSpPr txBox="1"/>
          <p:nvPr>
            <p:ph type="title"/>
          </p:nvPr>
        </p:nvSpPr>
        <p:spPr>
          <a:xfrm>
            <a:off x="609600" y="0"/>
            <a:ext cx="109728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9" name="Textebene 1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el 1"/>
          <p:cNvSpPr txBox="1"/>
          <p:nvPr>
            <p:ph type="ctrTitle"/>
          </p:nvPr>
        </p:nvSpPr>
        <p:spPr>
          <a:xfrm>
            <a:off x="914400" y="1304924"/>
            <a:ext cx="10363200" cy="1590675"/>
          </a:xfrm>
          <a:prstGeom prst="rect">
            <a:avLst/>
          </a:prstGeom>
        </p:spPr>
        <p:txBody>
          <a:bodyPr/>
          <a:lstStyle/>
          <a:p>
            <a:pPr>
              <a:defRPr b="1" i="1" sz="5400">
                <a:latin typeface="+mj-lt"/>
                <a:ea typeface="+mj-ea"/>
                <a:cs typeface="+mj-cs"/>
                <a:sym typeface="Helvetica"/>
              </a:defRPr>
            </a:pPr>
            <a:r>
              <a:t>3D Scanning and Spatial Learning</a:t>
            </a:r>
            <a:br/>
            <a:r>
              <a:rPr sz="4300"/>
              <a:t>Multi-view 4D Volumetric Fusion</a:t>
            </a:r>
          </a:p>
        </p:txBody>
      </p:sp>
      <p:sp>
        <p:nvSpPr>
          <p:cNvPr id="66" name="Untertitel 2"/>
          <p:cNvSpPr txBox="1"/>
          <p:nvPr>
            <p:ph type="subTitle" sz="quarter" idx="1"/>
          </p:nvPr>
        </p:nvSpPr>
        <p:spPr>
          <a:xfrm>
            <a:off x="1828800" y="2905125"/>
            <a:ext cx="8534400" cy="942976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Marcel Bruckner, </a:t>
            </a:r>
            <a:r>
              <a:t>Kevin Bein</a:t>
            </a:r>
            <a:r>
              <a:t>, Moiz Sajid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4"/>
          <p:cNvSpPr txBox="1"/>
          <p:nvPr>
            <p:ph type="sldNum" sz="quarter" idx="2"/>
          </p:nvPr>
        </p:nvSpPr>
        <p:spPr>
          <a:xfrm>
            <a:off x="11604967" y="237660"/>
            <a:ext cx="358414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" name="Tit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state – In progress</a:t>
            </a:r>
          </a:p>
        </p:txBody>
      </p:sp>
      <p:pic>
        <p:nvPicPr>
          <p:cNvPr id="106" name="sparse_voxelgrid.png" descr="sparse_voxelgri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0854" y="1125725"/>
            <a:ext cx="5210292" cy="4811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hteck 14"/>
          <p:cNvSpPr txBox="1"/>
          <p:nvPr>
            <p:ph type="sldNum" sz="quarter" idx="2"/>
          </p:nvPr>
        </p:nvSpPr>
        <p:spPr>
          <a:xfrm>
            <a:off x="11621822" y="237660"/>
            <a:ext cx="341559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Milestones</a:t>
            </a:r>
          </a:p>
        </p:txBody>
      </p:sp>
      <p:sp>
        <p:nvSpPr>
          <p:cNvPr id="110" name="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26" name="Diagram 3"/>
          <p:cNvGrpSpPr/>
          <p:nvPr/>
        </p:nvGrpSpPr>
        <p:grpSpPr>
          <a:xfrm>
            <a:off x="0" y="2247621"/>
            <a:ext cx="12192001" cy="2167467"/>
            <a:chOff x="0" y="661974"/>
            <a:chExt cx="12192000" cy="2167465"/>
          </a:xfrm>
        </p:grpSpPr>
        <p:sp>
          <p:nvSpPr>
            <p:cNvPr id="111" name="Form"/>
            <p:cNvSpPr/>
            <p:nvPr/>
          </p:nvSpPr>
          <p:spPr>
            <a:xfrm>
              <a:off x="0" y="661974"/>
              <a:ext cx="12192001" cy="2167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19680" y="5400"/>
                  </a:lnTo>
                  <a:lnTo>
                    <a:pt x="19680" y="0"/>
                  </a:lnTo>
                  <a:lnTo>
                    <a:pt x="21600" y="10800"/>
                  </a:lnTo>
                  <a:lnTo>
                    <a:pt x="19680" y="21600"/>
                  </a:lnTo>
                  <a:lnTo>
                    <a:pt x="19680" y="16200"/>
                  </a:lnTo>
                  <a:lnTo>
                    <a:pt x="0" y="16200"/>
                  </a:lnTo>
                  <a:lnTo>
                    <a:pt x="960" y="10800"/>
                  </a:lnTo>
                  <a:close/>
                </a:path>
              </a:pathLst>
            </a:custGeom>
            <a:solidFill>
              <a:srgbClr val="CFD7E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2" name="Camera setup…"/>
            <p:cNvSpPr/>
            <p:nvPr/>
          </p:nvSpPr>
          <p:spPr>
            <a:xfrm>
              <a:off x="1313" y="1301485"/>
              <a:ext cx="13772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8015" tIns="128015" rIns="128015" bIns="128015" numCol="1" anchor="b">
              <a:spAutoFit/>
            </a:bodyPr>
            <a:lstStyle/>
            <a:p>
              <a:pPr algn="ctr" defTabSz="800100">
                <a:lnSpc>
                  <a:spcPct val="90000"/>
                </a:lnSpc>
              </a:pPr>
              <a:r>
                <a:t>Camera setup</a:t>
              </a:r>
            </a:p>
            <a:p>
              <a:pPr algn="ctr" defTabSz="800100">
                <a:lnSpc>
                  <a:spcPct val="90000"/>
                </a:lnSpc>
              </a:pPr>
              <a:r>
                <a:t>10.2019</a:t>
              </a:r>
            </a:p>
          </p:txBody>
        </p:sp>
        <p:sp>
          <p:nvSpPr>
            <p:cNvPr id="113" name="Kreis"/>
            <p:cNvSpPr/>
            <p:nvPr/>
          </p:nvSpPr>
          <p:spPr>
            <a:xfrm>
              <a:off x="419023" y="1572419"/>
              <a:ext cx="541867" cy="541867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4" name="Preprocessing…"/>
            <p:cNvSpPr/>
            <p:nvPr/>
          </p:nvSpPr>
          <p:spPr>
            <a:xfrm>
              <a:off x="1407501" y="2385219"/>
              <a:ext cx="165861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8015" tIns="128015" rIns="128015" bIns="128015" numCol="1" anchor="t">
              <a:spAutoFit/>
            </a:bodyPr>
            <a:lstStyle/>
            <a:p>
              <a:pPr algn="ctr" defTabSz="800100">
                <a:lnSpc>
                  <a:spcPct val="90000"/>
                </a:lnSpc>
              </a:pPr>
              <a:r>
                <a:t>Preprocessing</a:t>
              </a:r>
            </a:p>
            <a:p>
              <a:pPr algn="ctr" defTabSz="800100">
                <a:lnSpc>
                  <a:spcPct val="90000"/>
                </a:lnSpc>
              </a:pPr>
              <a:r>
                <a:t>10.2019</a:t>
              </a:r>
            </a:p>
          </p:txBody>
        </p:sp>
        <p:sp>
          <p:nvSpPr>
            <p:cNvPr id="115" name="Kreis"/>
            <p:cNvSpPr/>
            <p:nvPr/>
          </p:nvSpPr>
          <p:spPr>
            <a:xfrm>
              <a:off x="1965873" y="1572419"/>
              <a:ext cx="541867" cy="541867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6" name="Camera calibration…"/>
            <p:cNvSpPr/>
            <p:nvPr/>
          </p:nvSpPr>
          <p:spPr>
            <a:xfrm>
              <a:off x="3095012" y="1301485"/>
              <a:ext cx="228595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42239" tIns="142239" rIns="142239" bIns="142239" numCol="1" anchor="b">
              <a:spAutoFit/>
            </a:bodyPr>
            <a:lstStyle/>
            <a:p>
              <a:pPr algn="ctr" defTabSz="889000">
                <a:lnSpc>
                  <a:spcPct val="90000"/>
                </a:lnSpc>
                <a:defRPr sz="2000"/>
              </a:pPr>
              <a:r>
                <a:t>Camera calibration</a:t>
              </a:r>
            </a:p>
            <a:p>
              <a:pPr algn="ctr" defTabSz="889000">
                <a:lnSpc>
                  <a:spcPct val="90000"/>
                </a:lnSpc>
                <a:defRPr sz="2000"/>
              </a:pPr>
              <a:r>
                <a:t>Most of 11.2019</a:t>
              </a:r>
            </a:p>
          </p:txBody>
        </p:sp>
        <p:sp>
          <p:nvSpPr>
            <p:cNvPr id="117" name="Kreis"/>
            <p:cNvSpPr/>
            <p:nvPr/>
          </p:nvSpPr>
          <p:spPr>
            <a:xfrm>
              <a:off x="3967053" y="1572419"/>
              <a:ext cx="541867" cy="541867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8" name="Rigid alignment…"/>
            <p:cNvSpPr/>
            <p:nvPr/>
          </p:nvSpPr>
          <p:spPr>
            <a:xfrm>
              <a:off x="5409860" y="2385219"/>
              <a:ext cx="151511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8015" tIns="128015" rIns="128015" bIns="128015" numCol="1" anchor="t">
              <a:spAutoFit/>
            </a:bodyPr>
            <a:lstStyle/>
            <a:p>
              <a:pPr algn="ctr" defTabSz="800100">
                <a:lnSpc>
                  <a:spcPct val="90000"/>
                </a:lnSpc>
              </a:pPr>
              <a:r>
                <a:t>Rigid alignment</a:t>
              </a:r>
            </a:p>
            <a:p>
              <a:pPr algn="ctr" defTabSz="800100">
                <a:lnSpc>
                  <a:spcPct val="90000"/>
                </a:lnSpc>
              </a:pPr>
              <a:r>
                <a:t>End 11.2019</a:t>
              </a:r>
            </a:p>
          </p:txBody>
        </p:sp>
        <p:sp>
          <p:nvSpPr>
            <p:cNvPr id="119" name="Kreis"/>
            <p:cNvSpPr/>
            <p:nvPr/>
          </p:nvSpPr>
          <p:spPr>
            <a:xfrm>
              <a:off x="5896483" y="1572419"/>
              <a:ext cx="541867" cy="541867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0" name="Volumetric Fusion and Blending…"/>
            <p:cNvSpPr/>
            <p:nvPr/>
          </p:nvSpPr>
          <p:spPr>
            <a:xfrm>
              <a:off x="6953873" y="1301485"/>
              <a:ext cx="142695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8015" tIns="128015" rIns="128015" bIns="128015" numCol="1" anchor="b">
              <a:spAutoFit/>
            </a:bodyPr>
            <a:lstStyle/>
            <a:p>
              <a:pPr algn="ctr" defTabSz="800100">
                <a:lnSpc>
                  <a:spcPct val="90000"/>
                </a:lnSpc>
                <a:defRPr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t>Volumetric Fusion and Blending</a:t>
              </a:r>
            </a:p>
            <a:p>
              <a:pPr algn="ctr" defTabSz="800100">
                <a:lnSpc>
                  <a:spcPct val="90000"/>
                </a:lnSpc>
                <a:defRPr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t>12.2019</a:t>
              </a:r>
            </a:p>
          </p:txBody>
        </p:sp>
        <p:sp>
          <p:nvSpPr>
            <p:cNvPr id="121" name="Kreis"/>
            <p:cNvSpPr/>
            <p:nvPr/>
          </p:nvSpPr>
          <p:spPr>
            <a:xfrm>
              <a:off x="7396415" y="1572419"/>
              <a:ext cx="541867" cy="541867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2" name="Non-rigid Tracking…"/>
            <p:cNvSpPr/>
            <p:nvPr/>
          </p:nvSpPr>
          <p:spPr>
            <a:xfrm>
              <a:off x="8409726" y="2385219"/>
              <a:ext cx="104874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8015" tIns="128015" rIns="128015" bIns="128015" numCol="1" anchor="t">
              <a:spAutoFit/>
            </a:bodyPr>
            <a:lstStyle/>
            <a:p>
              <a:pPr algn="ctr" defTabSz="800100">
                <a:lnSpc>
                  <a:spcPct val="90000"/>
                </a:lnSpc>
              </a:pPr>
              <a:r>
                <a:t>Non-rigid Tracking</a:t>
              </a:r>
            </a:p>
            <a:p>
              <a:pPr algn="ctr" defTabSz="800100">
                <a:lnSpc>
                  <a:spcPct val="90000"/>
                </a:lnSpc>
              </a:pPr>
              <a:r>
                <a:t>01.2020</a:t>
              </a:r>
            </a:p>
          </p:txBody>
        </p:sp>
        <p:sp>
          <p:nvSpPr>
            <p:cNvPr id="123" name="Kreis"/>
            <p:cNvSpPr/>
            <p:nvPr/>
          </p:nvSpPr>
          <p:spPr>
            <a:xfrm>
              <a:off x="8663161" y="1572419"/>
              <a:ext cx="541867" cy="541867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4" name="Optimization…"/>
            <p:cNvSpPr/>
            <p:nvPr/>
          </p:nvSpPr>
          <p:spPr>
            <a:xfrm>
              <a:off x="9487364" y="1301485"/>
              <a:ext cx="148412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8015" tIns="128015" rIns="128015" bIns="128015" numCol="1" anchor="b">
              <a:spAutoFit/>
            </a:bodyPr>
            <a:lstStyle/>
            <a:p>
              <a:pPr algn="ctr" defTabSz="800100">
                <a:lnSpc>
                  <a:spcPct val="90000"/>
                </a:lnSpc>
              </a:pPr>
              <a:r>
                <a:t>Optimization</a:t>
              </a:r>
            </a:p>
            <a:p>
              <a:pPr algn="ctr" defTabSz="800100">
                <a:lnSpc>
                  <a:spcPct val="90000"/>
                </a:lnSpc>
              </a:pPr>
              <a:r>
                <a:t>01.2020</a:t>
              </a:r>
            </a:p>
          </p:txBody>
        </p:sp>
        <p:sp>
          <p:nvSpPr>
            <p:cNvPr id="125" name="Kreis"/>
            <p:cNvSpPr/>
            <p:nvPr/>
          </p:nvSpPr>
          <p:spPr>
            <a:xfrm>
              <a:off x="9958491" y="1572419"/>
              <a:ext cx="541867" cy="541867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hteck 14"/>
          <p:cNvSpPr txBox="1"/>
          <p:nvPr>
            <p:ph type="sldNum" sz="quarter" idx="2"/>
          </p:nvPr>
        </p:nvSpPr>
        <p:spPr>
          <a:xfrm>
            <a:off x="11604967" y="237660"/>
            <a:ext cx="358414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" name="Titel 3"/>
          <p:cNvSpPr txBox="1"/>
          <p:nvPr>
            <p:ph type="title"/>
          </p:nvPr>
        </p:nvSpPr>
        <p:spPr>
          <a:xfrm>
            <a:off x="4687296" y="2993239"/>
            <a:ext cx="2817406" cy="871522"/>
          </a:xfrm>
          <a:prstGeom prst="rect">
            <a:avLst/>
          </a:prstGeom>
        </p:spPr>
        <p:txBody>
          <a:bodyPr/>
          <a:lstStyle/>
          <a:p>
            <a:pPr/>
            <a:r>
              <a:t>Thank you!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hteck 14"/>
          <p:cNvSpPr txBox="1"/>
          <p:nvPr>
            <p:ph type="sldNum" sz="quarter" idx="2"/>
          </p:nvPr>
        </p:nvSpPr>
        <p:spPr>
          <a:xfrm>
            <a:off x="11732104" y="237660"/>
            <a:ext cx="231277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" name="Tit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state – Done</a:t>
            </a:r>
          </a:p>
        </p:txBody>
      </p:sp>
      <p:pic>
        <p:nvPicPr>
          <p:cNvPr id="70" name="color.PNG" descr="col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0009" y="1065410"/>
            <a:ext cx="7011982" cy="4727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hteck 14"/>
          <p:cNvSpPr txBox="1"/>
          <p:nvPr>
            <p:ph type="sldNum" sz="quarter" idx="2"/>
          </p:nvPr>
        </p:nvSpPr>
        <p:spPr>
          <a:xfrm>
            <a:off x="11732104" y="237660"/>
            <a:ext cx="231277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" name="Tit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state – Done</a:t>
            </a:r>
          </a:p>
        </p:txBody>
      </p:sp>
      <p:pic>
        <p:nvPicPr>
          <p:cNvPr id="74" name="depth.PNG" descr="dept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3098" y="1058465"/>
            <a:ext cx="7005804" cy="4723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hteck 14"/>
          <p:cNvSpPr txBox="1"/>
          <p:nvPr>
            <p:ph type="sldNum" sz="quarter" idx="2"/>
          </p:nvPr>
        </p:nvSpPr>
        <p:spPr>
          <a:xfrm>
            <a:off x="11732104" y="237660"/>
            <a:ext cx="231277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" name="Tit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state – Done</a:t>
            </a:r>
          </a:p>
        </p:txBody>
      </p:sp>
      <p:pic>
        <p:nvPicPr>
          <p:cNvPr id="78" name="multi.PNG" descr="mult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3294" y="1056713"/>
            <a:ext cx="7000109" cy="4719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hteck 14"/>
          <p:cNvSpPr txBox="1"/>
          <p:nvPr>
            <p:ph type="sldNum" sz="quarter" idx="2"/>
          </p:nvPr>
        </p:nvSpPr>
        <p:spPr>
          <a:xfrm>
            <a:off x="11732104" y="237660"/>
            <a:ext cx="231277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" name="Tit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state – Done</a:t>
            </a:r>
          </a:p>
        </p:txBody>
      </p:sp>
      <p:pic>
        <p:nvPicPr>
          <p:cNvPr id="82" name="calibrated.PNG" descr="calibrat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5945" y="1056713"/>
            <a:ext cx="7000110" cy="4719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14"/>
          <p:cNvSpPr txBox="1"/>
          <p:nvPr>
            <p:ph type="sldNum" sz="quarter" idx="2"/>
          </p:nvPr>
        </p:nvSpPr>
        <p:spPr>
          <a:xfrm>
            <a:off x="11732104" y="237660"/>
            <a:ext cx="231277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" name="Tit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state – Done</a:t>
            </a:r>
          </a:p>
        </p:txBody>
      </p:sp>
      <p:pic>
        <p:nvPicPr>
          <p:cNvPr id="86" name="multi_2.PNG" descr="multi_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648" y="1562515"/>
            <a:ext cx="5504272" cy="3710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multi_3.PNG" descr="multi_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1080" y="1584740"/>
            <a:ext cx="5504272" cy="3710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hteck 14"/>
          <p:cNvSpPr txBox="1"/>
          <p:nvPr>
            <p:ph type="sldNum" sz="quarter" idx="2"/>
          </p:nvPr>
        </p:nvSpPr>
        <p:spPr>
          <a:xfrm>
            <a:off x="11732104" y="237660"/>
            <a:ext cx="231277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0" name="Tit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state – In progress</a:t>
            </a:r>
          </a:p>
        </p:txBody>
      </p:sp>
      <p:pic>
        <p:nvPicPr>
          <p:cNvPr id="91" name="voxelgrid.PNG" descr="voxelgri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5946" y="1056713"/>
            <a:ext cx="7000108" cy="4719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hteck 14"/>
          <p:cNvSpPr txBox="1"/>
          <p:nvPr>
            <p:ph type="sldNum" sz="quarter" idx="2"/>
          </p:nvPr>
        </p:nvSpPr>
        <p:spPr>
          <a:xfrm>
            <a:off x="11732104" y="237660"/>
            <a:ext cx="231277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" name="Tit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state – In progress</a:t>
            </a:r>
          </a:p>
        </p:txBody>
      </p:sp>
      <p:pic>
        <p:nvPicPr>
          <p:cNvPr id="95" name="voxelgrid.PNG" descr="voxelgri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185" y="2157005"/>
            <a:ext cx="3790121" cy="255513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Quadrat"/>
          <p:cNvSpPr/>
          <p:nvPr/>
        </p:nvSpPr>
        <p:spPr>
          <a:xfrm>
            <a:off x="1629245" y="2777349"/>
            <a:ext cx="1270001" cy="1270001"/>
          </a:xfrm>
          <a:prstGeom prst="rect">
            <a:avLst/>
          </a:prstGeom>
          <a:ln w="76200">
            <a:solidFill>
              <a:srgbClr val="FF0C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7" name="Linie"/>
          <p:cNvSpPr/>
          <p:nvPr/>
        </p:nvSpPr>
        <p:spPr>
          <a:xfrm>
            <a:off x="3213728" y="3541748"/>
            <a:ext cx="2014365" cy="1"/>
          </a:xfrm>
          <a:prstGeom prst="line">
            <a:avLst/>
          </a:prstGeom>
          <a:ln w="63500">
            <a:solidFill>
              <a:srgbClr val="FF13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98" name="voxelgrid_1.PNG" descr="voxelgrid_1.PNG"/>
          <p:cNvPicPr>
            <a:picLocks noChangeAspect="1"/>
          </p:cNvPicPr>
          <p:nvPr/>
        </p:nvPicPr>
        <p:blipFill>
          <a:blip r:embed="rId3">
            <a:extLst/>
          </a:blip>
          <a:srcRect l="12759" t="9141" r="7458" b="11587"/>
          <a:stretch>
            <a:fillRect/>
          </a:stretch>
        </p:blipFill>
        <p:spPr>
          <a:xfrm>
            <a:off x="5504475" y="1371393"/>
            <a:ext cx="6354297" cy="4256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hteck 14"/>
          <p:cNvSpPr txBox="1"/>
          <p:nvPr>
            <p:ph type="sldNum" sz="quarter" idx="2"/>
          </p:nvPr>
        </p:nvSpPr>
        <p:spPr>
          <a:xfrm>
            <a:off x="11732104" y="237660"/>
            <a:ext cx="231277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1" name="Tit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state – In progress</a:t>
            </a:r>
          </a:p>
        </p:txBody>
      </p:sp>
      <p:pic>
        <p:nvPicPr>
          <p:cNvPr id="102" name="voxelgrid_2.PNG" descr="voxelgrid_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5945" y="1056713"/>
            <a:ext cx="7000110" cy="4719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um3d">
  <a:themeElements>
    <a:clrScheme name="tum3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um3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um3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um3d">
  <a:themeElements>
    <a:clrScheme name="tum3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um3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um3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